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roxima Nova"/>
      <p:regular r:id="rId20"/>
      <p:bold r:id="rId21"/>
      <p:italic r:id="rId22"/>
      <p:boldItalic r:id="rId23"/>
    </p:embeddedFont>
    <p:embeddedFont>
      <p:font typeface="Alfa Slab On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11" Type="http://schemas.openxmlformats.org/officeDocument/2006/relationships/slide" Target="slides/slide6.xml"/><Relationship Id="rId22" Type="http://schemas.openxmlformats.org/officeDocument/2006/relationships/font" Target="fonts/ProximaNova-italic.fntdata"/><Relationship Id="rId10" Type="http://schemas.openxmlformats.org/officeDocument/2006/relationships/slide" Target="slides/slide5.xml"/><Relationship Id="rId21" Type="http://schemas.openxmlformats.org/officeDocument/2006/relationships/font" Target="fonts/ProximaNova-bold.fntdata"/><Relationship Id="rId13" Type="http://schemas.openxmlformats.org/officeDocument/2006/relationships/slide" Target="slides/slide8.xml"/><Relationship Id="rId24" Type="http://schemas.openxmlformats.org/officeDocument/2006/relationships/font" Target="fonts/AlfaSlabOne-regular.fntdata"/><Relationship Id="rId12" Type="http://schemas.openxmlformats.org/officeDocument/2006/relationships/slide" Target="slides/slide7.xml"/><Relationship Id="rId23" Type="http://schemas.openxmlformats.org/officeDocument/2006/relationships/font" Target="fonts/ProximaNova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ff3d11330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ff3d11330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ff3d11330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ff3d11330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ff3d1133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ff3d1133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ff3d11330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ff3d11330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ff3d11330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ff3d11330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ff3d11330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ff3d11330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ff3d11330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ff3d11330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ff3d11330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ff3d11330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ff3d11330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ff3d11330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ff3d11330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ff3d11330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ff3d11330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ff3d11330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ff3d11330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ff3d11330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ff3d11330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ff3d11330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satijalab.org/seurat/" TargetMode="External"/><Relationship Id="rId4" Type="http://schemas.openxmlformats.org/officeDocument/2006/relationships/hyperlink" Target="https://satijalab.org/seurat/v3.1/pbmc3k_tutorial.html" TargetMode="External"/><Relationship Id="rId5" Type="http://schemas.openxmlformats.org/officeDocument/2006/relationships/image" Target="../media/image18.png"/><Relationship Id="rId6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bioconductor.org/packages/release/bioc/vignettes/SummarizedExperiment/inst/doc/SummarizedExperiment.html" TargetMode="External"/><Relationship Id="rId4" Type="http://schemas.openxmlformats.org/officeDocument/2006/relationships/hyperlink" Target="https://www.cell.com/cell/fulltext/S0092-8674(19)30559-8" TargetMode="External"/><Relationship Id="rId5" Type="http://schemas.openxmlformats.org/officeDocument/2006/relationships/hyperlink" Target="https://towardsdatascience.com/understanding-the-bias-variance-tradeoff-165e6942b229" TargetMode="External"/><Relationship Id="rId6" Type="http://schemas.openxmlformats.org/officeDocument/2006/relationships/hyperlink" Target="https://cran.r-project.org/web/packages/ggfortify/vignettes/plot_pca.html" TargetMode="External"/><Relationship Id="rId7" Type="http://schemas.openxmlformats.org/officeDocument/2006/relationships/hyperlink" Target="https://www.youtube.com/watch?v=nq6iPZVUxZU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cran.r-project.org/web/packages/caret/index.html" TargetMode="External"/><Relationship Id="rId4" Type="http://schemas.openxmlformats.org/officeDocument/2006/relationships/hyperlink" Target="https://topepo.github.io/caret/model-training-and-tuning.html#an-exampl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hyperlink" Target="http://arogozhnikov.github.io/images/roc_curve.gi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Lab5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scRNA-seq, classification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Recap: Single cell RNA seq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050" y="1339525"/>
            <a:ext cx="4849650" cy="331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 rotWithShape="1">
          <a:blip r:embed="rId4">
            <a:alphaModFix/>
          </a:blip>
          <a:srcRect b="0" l="46876" r="0" t="0"/>
          <a:stretch/>
        </p:blipFill>
        <p:spPr>
          <a:xfrm>
            <a:off x="5569575" y="960700"/>
            <a:ext cx="2365876" cy="139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40701" y="2278876"/>
            <a:ext cx="3419699" cy="203597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/>
        </p:nvSpPr>
        <p:spPr>
          <a:xfrm>
            <a:off x="5569575" y="4104225"/>
            <a:ext cx="34197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UMI: distinguish multiple copies of a transcript vs PCR artifacts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Biological insights in scRNA-seq</a:t>
            </a:r>
            <a:endParaRPr/>
          </a:p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311700" y="1160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Characterize heterogeneity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Cell/gene clustering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Imputation of missing values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Cellular </a:t>
            </a:r>
            <a:r>
              <a:rPr lang="zh-CN"/>
              <a:t>trajectories, differentiation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(Tumor) microenviroment</a:t>
            </a:r>
            <a:endParaRPr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3275" y="1297075"/>
            <a:ext cx="2845900" cy="327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/>
        </p:nvSpPr>
        <p:spPr>
          <a:xfrm>
            <a:off x="6742075" y="4731200"/>
            <a:ext cx="21903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Wagner 2016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Seurat [v3]</a:t>
            </a:r>
            <a:endParaRPr/>
          </a:p>
        </p:txBody>
      </p:sp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311700" y="1152475"/>
            <a:ext cx="372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https://satijalab.org/seurat/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/>
              <a:t>R package for single cell analysis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/>
              <a:t>Great vignette!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https://satijalab.org/seurat/v3.1/pbmc3k_tutorial.html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3798" y="499900"/>
            <a:ext cx="3792201" cy="2523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73800" y="3109800"/>
            <a:ext cx="3792199" cy="1538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Seurat cheatsheet</a:t>
            </a:r>
            <a:endParaRPr/>
          </a:p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11700" y="1152475"/>
            <a:ext cx="860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pbmc.counts &lt;- </a:t>
            </a:r>
            <a:r>
              <a:rPr b="1" lang="zh-CN"/>
              <a:t>Read10X</a:t>
            </a:r>
            <a:r>
              <a:rPr lang="zh-CN"/>
              <a:t>(data.dir = "~/Downloads/pbmc3k/filtered_gene_bc_matrices/hg19/")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/>
              <a:t>pbmc &lt;- </a:t>
            </a:r>
            <a:r>
              <a:rPr b="1" lang="zh-CN"/>
              <a:t>CreateSeuratObject</a:t>
            </a:r>
            <a:r>
              <a:rPr lang="zh-CN"/>
              <a:t>(counts = pbmc.counts)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/>
              <a:t>pbmc &lt;- </a:t>
            </a:r>
            <a:r>
              <a:rPr b="1" lang="zh-CN"/>
              <a:t>NormalizeData</a:t>
            </a:r>
            <a:r>
              <a:rPr lang="zh-CN"/>
              <a:t>(object = pbmc)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/>
              <a:t>pbmc &lt;- </a:t>
            </a:r>
            <a:r>
              <a:rPr b="1" lang="zh-CN"/>
              <a:t>FindVariableFeatures</a:t>
            </a:r>
            <a:r>
              <a:rPr lang="zh-CN"/>
              <a:t>(object = pbmc)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/>
              <a:t>pbmc &lt;- </a:t>
            </a:r>
            <a:r>
              <a:rPr b="1" lang="zh-CN"/>
              <a:t>ScaleData</a:t>
            </a:r>
            <a:r>
              <a:rPr lang="zh-CN"/>
              <a:t>(object = pbmc)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/>
              <a:t>pbmc &lt;- </a:t>
            </a:r>
            <a:r>
              <a:rPr b="1" lang="zh-CN"/>
              <a:t>RunPCA</a:t>
            </a:r>
            <a:r>
              <a:rPr lang="zh-CN"/>
              <a:t>(object = pbmc)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/>
              <a:t>pbmc &lt;- </a:t>
            </a:r>
            <a:r>
              <a:rPr b="1" lang="zh-CN"/>
              <a:t>FindNeighbors</a:t>
            </a:r>
            <a:r>
              <a:rPr lang="zh-CN"/>
              <a:t>(object = pbmc)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/>
              <a:t>pbmc &lt;- </a:t>
            </a:r>
            <a:r>
              <a:rPr b="1" lang="zh-CN"/>
              <a:t>FindClusters</a:t>
            </a:r>
            <a:r>
              <a:rPr lang="zh-CN"/>
              <a:t>(object = pbmc)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/>
              <a:t>pbmc &lt;- </a:t>
            </a:r>
            <a:r>
              <a:rPr b="1" lang="zh-CN"/>
              <a:t>RunTSNE</a:t>
            </a:r>
            <a:r>
              <a:rPr lang="zh-CN"/>
              <a:t>(object = pbmc)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zh-CN"/>
              <a:t>DimPlot</a:t>
            </a:r>
            <a:r>
              <a:rPr lang="zh-CN"/>
              <a:t>(object = pbmc, reduction = "tsne")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More links</a:t>
            </a:r>
            <a:endParaRPr/>
          </a:p>
        </p:txBody>
      </p:sp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(optional for students interested in bioconductor development) SummarizedExperiments: (Another) S4 object for experiment assays </a:t>
            </a:r>
            <a:r>
              <a:rPr lang="zh-C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https://bioconductor.org/packages/release/bioc/vignettes/SummarizedExperiment/inst/doc/SummarizedExperiment.html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Seurat integration paper: </a:t>
            </a:r>
            <a:r>
              <a:rPr lang="zh-C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https://www.cell.com/cell/fulltext/S0092-8674(19)30559-8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Bias-variance tradeoff </a:t>
            </a:r>
            <a:r>
              <a:rPr lang="zh-C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https://towardsdatascience.com/understanding-the-bias-variance-tradeoff-165e6942b229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ggfortify::autoplot() for quick &amp; nice PCA viz </a:t>
            </a:r>
            <a:r>
              <a:rPr lang="zh-C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https://cran.r-project.org/web/packages/ggfortify/vignettes/plot_pca.html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/>
              <a:t>UMAP, TSNE, PCA </a:t>
            </a:r>
            <a:r>
              <a:rPr lang="zh-C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https://www.youtube.com/watch?v=nq6iPZVUxZU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Outline 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Please remeber to fill the quiz!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Exceptional answer gets exceptional grade.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HW3 released, due March 8th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Good news: No Odyssey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Machine learning with caret package. scRNA analysis with Seurat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Brief recap of supervised learning methods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Seurat hands-on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Additional office hour next week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March 6th Friday 10-11:30am Kresge Cafe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March 8th Saturday 11:00-noon Science Center Clover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Dataset</a:t>
            </a: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1644900" y="1694050"/>
            <a:ext cx="3802500" cy="2125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Train (X)</a:t>
            </a:r>
            <a:endParaRPr/>
          </a:p>
        </p:txBody>
      </p:sp>
      <p:sp>
        <p:nvSpPr>
          <p:cNvPr id="70" name="Google Shape;70;p15"/>
          <p:cNvSpPr txBox="1"/>
          <p:nvPr/>
        </p:nvSpPr>
        <p:spPr>
          <a:xfrm>
            <a:off x="2695275" y="1262225"/>
            <a:ext cx="1929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features: genes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415375" y="2368175"/>
            <a:ext cx="16365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observations: samples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5561425" y="1694050"/>
            <a:ext cx="521100" cy="21252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y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5561425" y="1254188"/>
            <a:ext cx="20193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labels: e.g. diagnosis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1555325" y="2150025"/>
            <a:ext cx="4747200" cy="138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6343100" y="2571750"/>
            <a:ext cx="1929900" cy="16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The data type of labels indicates if it is regression (continous) or classification (discrete)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1669325" y="3957650"/>
            <a:ext cx="3778200" cy="5727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Test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5561550" y="3965800"/>
            <a:ext cx="521100" cy="572700"/>
          </a:xfrm>
          <a:prstGeom prst="rect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Dimension reduction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why? The “features” for </a:t>
            </a:r>
            <a:r>
              <a:rPr lang="zh-CN"/>
              <a:t>biological</a:t>
            </a:r>
            <a:r>
              <a:rPr lang="zh-CN"/>
              <a:t> dataset is usually genes, which are usually MANY compared to samples. However you may lose interpretebility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CN" u="sng"/>
              <a:t>Use the reduced projections acquired from training data and apply to the test data</a:t>
            </a: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/>
              <a:t>Linear: PCA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CN"/>
              <a:t>Nonlinear: tSNE, UMAP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0250" y="2604325"/>
            <a:ext cx="4545551" cy="18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Supervised learning 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4525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Supervised learning is where you have input variables (x) and an output variable (Y) and you use an algorithm to learn the mapping function f from the input to the output Y = </a:t>
            </a:r>
            <a:r>
              <a:rPr lang="zh-CN" sz="14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zh-CN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(X) . </a:t>
            </a:r>
            <a:endParaRPr sz="14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The goal is to approximate the mapping function so well that when you have new input data (x’) that you can predict the output variables (y’) for that data.</a:t>
            </a:r>
            <a:endParaRPr sz="14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Key: find best f by objective functions (e.g. minimize MSE, maximize likelihood etc)</a:t>
            </a:r>
            <a:endParaRPr sz="14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CN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Beta = argmin(...)</a:t>
            </a:r>
            <a:endParaRPr sz="14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4650" y="1216650"/>
            <a:ext cx="2320197" cy="18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9000" y="3096225"/>
            <a:ext cx="1985839" cy="18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Classification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437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zh-CN" sz="1400"/>
              <a:t>KNN</a:t>
            </a:r>
            <a:r>
              <a:rPr lang="zh-CN" sz="1400"/>
              <a:t>: majority vote from K-nearest neighbors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zh-CN" sz="1400"/>
              <a:t>Logistic regression</a:t>
            </a:r>
            <a:r>
              <a:rPr lang="zh-CN" sz="1400"/>
              <a:t>: assume the log odds of event is linearly dependent on input. </a:t>
            </a:r>
            <a:r>
              <a:rPr b="1" lang="zh-CN" sz="1400"/>
              <a:t>L</a:t>
            </a:r>
            <a:r>
              <a:rPr b="1" lang="zh-CN" sz="1400"/>
              <a:t>asso, Ridge and Elastic Net</a:t>
            </a:r>
            <a:r>
              <a:rPr lang="zh-CN" sz="1400"/>
              <a:t> adds different regularization terms to objective function.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t/>
            </a:r>
            <a:endParaRPr sz="1400"/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 b="0" l="35300" r="0" t="7995"/>
          <a:stretch/>
        </p:blipFill>
        <p:spPr>
          <a:xfrm>
            <a:off x="4937049" y="2419350"/>
            <a:ext cx="2921574" cy="194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7475" y="2559213"/>
            <a:ext cx="1801450" cy="25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7475" y="2892850"/>
            <a:ext cx="377190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60849" y="1152475"/>
            <a:ext cx="3752250" cy="933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77475" y="3521500"/>
            <a:ext cx="2427725" cy="49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4860850" y="2133750"/>
            <a:ext cx="32406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Bias-variance trade-off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4937050" y="4283275"/>
            <a:ext cx="32406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which is Lasso?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Classification</a:t>
            </a:r>
            <a:endParaRPr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311700" y="1152475"/>
            <a:ext cx="4028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zh-CN" sz="1400"/>
              <a:t>SVM</a:t>
            </a:r>
            <a:r>
              <a:rPr lang="zh-CN" sz="1400"/>
              <a:t>: </a:t>
            </a:r>
            <a:r>
              <a:rPr lang="zh-CN" sz="1400"/>
              <a:t>An SVM model is a representation of the examples as points in space, mapped so that the examples of the separate categories are divided by a clear gap that is as wide as possible.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zh-CN" sz="1400"/>
              <a:t>Random forest</a:t>
            </a:r>
            <a:r>
              <a:rPr lang="zh-CN" sz="1400"/>
              <a:t>: Ensemble method, A large number of relatively uncorrelated models (trees) operating as a committee will outperform any of the individual constituent models.</a:t>
            </a:r>
            <a:endParaRPr sz="1400"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0025" y="338223"/>
            <a:ext cx="3167399" cy="149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5975" y="1885300"/>
            <a:ext cx="2373475" cy="137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0020" y="3313720"/>
            <a:ext cx="3051376" cy="184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Caret R package: train + predict</a:t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11700" y="1152475"/>
            <a:ext cx="317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zh-CN" sz="1000">
                <a:solidFill>
                  <a:srgbClr val="4183C4"/>
                </a:solidFill>
                <a:highlight>
                  <a:srgbClr val="F7F7F7"/>
                </a:highlight>
                <a:uFill>
                  <a:noFill/>
                </a:u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caret</a:t>
            </a: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package (short for </a:t>
            </a:r>
            <a:r>
              <a:rPr b="1"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lassification </a:t>
            </a:r>
            <a:r>
              <a:rPr b="1"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nd </a:t>
            </a:r>
            <a:r>
              <a:rPr b="1"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</a:t>
            </a: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gression </a:t>
            </a:r>
            <a:r>
              <a:rPr b="1"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raining) is a set of functions that attempt to streamline the process for creating predictive models. The package contains tools for: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Char char="●"/>
            </a:pP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data splitting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Char char="●"/>
            </a:pP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pre-processing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Char char="●"/>
            </a:pP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feature selection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Char char="●"/>
            </a:pP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model tuning using resampling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Char char="●"/>
            </a:pPr>
            <a:r>
              <a:rPr lang="zh-CN" sz="12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variable importance estimation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zh-C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https://topepo.github.io/caret/model-training-and-tuning.html#an-example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9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3928325" y="1152475"/>
            <a:ext cx="49914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# define control (cross validation)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control &lt;- trainControl(method=</a:t>
            </a:r>
            <a:r>
              <a:rPr lang="zh-CN" sz="1200">
                <a:solidFill>
                  <a:schemeClr val="accent4"/>
                </a:solidFill>
                <a:latin typeface="Courier New"/>
                <a:ea typeface="Courier New"/>
                <a:cs typeface="Courier New"/>
                <a:sym typeface="Courier New"/>
              </a:rPr>
              <a:t>"cv"</a:t>
            </a: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number=5, savePredictions = TRUE,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classProbs =  TRUE)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# the summary metric for selecting optimal mode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metric &lt;- "Accuracy"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# kNN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set.seed(115)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fit.knn &lt;- train(phenotype~.,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data=training, method=</a:t>
            </a:r>
            <a:r>
              <a:rPr lang="zh-CN" sz="1200">
                <a:solidFill>
                  <a:schemeClr val="accent4"/>
                </a:solidFill>
                <a:latin typeface="Courier New"/>
                <a:ea typeface="Courier New"/>
                <a:cs typeface="Courier New"/>
                <a:sym typeface="Courier New"/>
              </a:rPr>
              <a:t>"knn"</a:t>
            </a: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metric=metric, trControl=control)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# predict labels for new data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Courier New"/>
                <a:ea typeface="Courier New"/>
                <a:cs typeface="Courier New"/>
                <a:sym typeface="Courier New"/>
              </a:rPr>
              <a:t>predict(fit.knn, newdata = head(testing))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Caret R package: Model comparision</a:t>
            </a:r>
            <a:endParaRPr/>
          </a:p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311700" y="1152475"/>
            <a:ext cx="394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results &lt;- resamples(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list(KNN=fit.knn, 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Logistic=fit.logistic))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# where we compare accuracy &amp; kappa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summary(results); dotplot(results)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# ROC curve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library(pROC)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rpartROC &lt;- roc(true_labels,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predict_labels)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plot(rpartROC)</a:t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2100" y="1210825"/>
            <a:ext cx="4157099" cy="197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2100" y="2993875"/>
            <a:ext cx="2059975" cy="201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/>
        </p:nvSpPr>
        <p:spPr>
          <a:xfrm>
            <a:off x="7010775" y="3595700"/>
            <a:ext cx="176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zh-CN" u="sng">
                <a:solidFill>
                  <a:schemeClr val="accent5"/>
                </a:solidFill>
                <a:hlinkClick r:id="rId5"/>
              </a:rPr>
              <a:t>http://arogozhnikov.github.io/images/roc_curve.gif</a:t>
            </a:r>
            <a:r>
              <a:rPr lang="zh-CN"/>
              <a:t>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